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Corben"/>
      <p:regular r:id="rId18"/>
    </p:embeddedFont>
    <p:embeddedFont>
      <p:font typeface="Corben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  <p:embeddedFont>
      <p:font typeface="Nobile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1-1.png>
</file>

<file path=ppt/media/image-11-10.svg>
</file>

<file path=ppt/media/image-11-2.svg>
</file>

<file path=ppt/media/image-11-3.png>
</file>

<file path=ppt/media/image-11-4.svg>
</file>

<file path=ppt/media/image-11-5.png>
</file>

<file path=ppt/media/image-11-6.svg>
</file>

<file path=ppt/media/image-11-7.png>
</file>

<file path=ppt/media/image-11-8.svg>
</file>

<file path=ppt/media/image-11-9.png>
</file>

<file path=ppt/media/image-2-1.png>
</file>

<file path=ppt/media/image-3-1.png>
</file>

<file path=ppt/media/image-4-1.png>
</file>

<file path=ppt/media/image-4-2.png>
</file>

<file path=ppt/media/image-7-1.png>
</file>

<file path=ppt/media/image-7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svg"/><Relationship Id="rId3" Type="http://schemas.openxmlformats.org/officeDocument/2006/relationships/image" Target="../media/image-11-3.png"/><Relationship Id="rId4" Type="http://schemas.openxmlformats.org/officeDocument/2006/relationships/image" Target="../media/image-11-4.svg"/><Relationship Id="rId5" Type="http://schemas.openxmlformats.org/officeDocument/2006/relationships/image" Target="../media/image-11-5.png"/><Relationship Id="rId6" Type="http://schemas.openxmlformats.org/officeDocument/2006/relationships/image" Target="../media/image-11-6.svg"/><Relationship Id="rId7" Type="http://schemas.openxmlformats.org/officeDocument/2006/relationships/image" Target="../media/image-11-7.png"/><Relationship Id="rId8" Type="http://schemas.openxmlformats.org/officeDocument/2006/relationships/image" Target="../media/image-11-8.svg"/><Relationship Id="rId9" Type="http://schemas.openxmlformats.org/officeDocument/2006/relationships/image" Target="../media/image-11-9.png"/><Relationship Id="rId10" Type="http://schemas.openxmlformats.org/officeDocument/2006/relationships/image" Target="../media/image-11-10.svg"/><Relationship Id="rId11" Type="http://schemas.openxmlformats.org/officeDocument/2006/relationships/slideLayout" Target="../slideLayouts/slideLayout12.xml"/><Relationship Id="rId1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Uncovering insights from 3,900 purchases to drive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Interactive visualization bringing all insights together for real-time decision making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7842"/>
            <a:ext cx="75155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024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67E9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411730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Promote exclusive benefits to convert 73% non-subscribers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199024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67E9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2411730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Reward repeat buyers to grow loyal segment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199024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67E9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2411730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Review Discounts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 sales boosts with margin control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809411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28224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67E9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5390" y="5230892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44151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Highlight top-rated items in campaigns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809411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62982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67E9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50148" y="5230892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441519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on high-revenue age groups and express shipping users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206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98298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0147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505200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198298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0147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3505200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Comprehensive customer and purchase attributes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198298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50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0147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3505200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Geographic diversity in customer base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893493" y="51608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25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8893493" y="619267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Product Types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893493" y="668309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Wide variety of items purchased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086" y="538996"/>
            <a:ext cx="5875853" cy="611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 Preparation Journey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85086" y="1444347"/>
            <a:ext cx="195739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5086" y="1754148"/>
            <a:ext cx="7773829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6" name="Text 3"/>
          <p:cNvSpPr/>
          <p:nvPr/>
        </p:nvSpPr>
        <p:spPr>
          <a:xfrm>
            <a:off x="685086" y="1897737"/>
            <a:ext cx="3208020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 Loading &amp; Exploration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85086" y="2320885"/>
            <a:ext cx="7773829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Imported dataset using pandas, analyzed structure with df.info() and summary statistics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85086" y="3289697"/>
            <a:ext cx="195739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685086" y="3599497"/>
            <a:ext cx="7773829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0" name="Text 7"/>
          <p:cNvSpPr/>
          <p:nvPr/>
        </p:nvSpPr>
        <p:spPr>
          <a:xfrm>
            <a:off x="685086" y="3743087"/>
            <a:ext cx="317944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Cleaning &amp; Standardization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85086" y="4166235"/>
            <a:ext cx="7773829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Handled 37 missing review ratings, renamed columns to snake_case format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85086" y="4821912"/>
            <a:ext cx="195739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85086" y="5131713"/>
            <a:ext cx="7773829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4" name="Text 11"/>
          <p:cNvSpPr/>
          <p:nvPr/>
        </p:nvSpPr>
        <p:spPr>
          <a:xfrm>
            <a:off x="685086" y="5275302"/>
            <a:ext cx="2447092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Feature Engineering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85086" y="5698450"/>
            <a:ext cx="7773829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 age_group bins and purchase_frequency_days for deeper insights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85086" y="6354128"/>
            <a:ext cx="195739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04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85086" y="6663928"/>
            <a:ext cx="7773829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8" name="Text 15"/>
          <p:cNvSpPr/>
          <p:nvPr/>
        </p:nvSpPr>
        <p:spPr>
          <a:xfrm>
            <a:off x="685086" y="6807517"/>
            <a:ext cx="2447092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Database Integration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85086" y="7230666"/>
            <a:ext cx="7773829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Connected to PostgreSQL for advanced SQL analysis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969" y="407670"/>
            <a:ext cx="3692843" cy="461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Revenue by Gender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3615333" y="2216825"/>
            <a:ext cx="1816775" cy="369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68%</a:t>
            </a:r>
            <a:endParaRPr lang="en-US" sz="2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16022" y="1293733"/>
            <a:ext cx="2215634" cy="22156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600569" y="3693914"/>
            <a:ext cx="1846421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Male Customers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516969" y="4072295"/>
            <a:ext cx="8013740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$157,890 total revenue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3615333" y="5564029"/>
            <a:ext cx="1816775" cy="369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32%</a:t>
            </a:r>
            <a:endParaRPr lang="en-US" sz="29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022" y="4640937"/>
            <a:ext cx="2215634" cy="22156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600569" y="7041118"/>
            <a:ext cx="1846421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Female Customers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516969" y="7419499"/>
            <a:ext cx="8013740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$75,191 total revenue</a:t>
            </a:r>
            <a:endParaRPr lang="en-US" sz="1150" dirty="0"/>
          </a:p>
        </p:txBody>
      </p:sp>
      <p:sp>
        <p:nvSpPr>
          <p:cNvPr id="11" name="Text 7"/>
          <p:cNvSpPr/>
          <p:nvPr/>
        </p:nvSpPr>
        <p:spPr>
          <a:xfrm>
            <a:off x="8898612" y="1223605"/>
            <a:ext cx="5222319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Male customers drive majority of revenue, representing significant opportunity for targeted marketing campaigns.</a:t>
            </a:r>
            <a:endParaRPr lang="en-US" sz="1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9202"/>
            <a:ext cx="87400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Customer Segmentation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38143"/>
            <a:ext cx="4196358" cy="2184083"/>
          </a:xfrm>
          <a:prstGeom prst="roundRect">
            <a:avLst>
              <a:gd name="adj" fmla="val 436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4725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962995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8224" y="446198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Largest segment with consistent purchase history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238143"/>
            <a:ext cx="4196358" cy="2184083"/>
          </a:xfrm>
          <a:prstGeom prst="roundRect">
            <a:avLst>
              <a:gd name="adj" fmla="val 436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396" y="34725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Returning Buyers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51396" y="3962995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451396" y="446198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Growing segment showing repeat interest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238143"/>
            <a:ext cx="4196358" cy="2184083"/>
          </a:xfrm>
          <a:prstGeom prst="roundRect">
            <a:avLst>
              <a:gd name="adj" fmla="val 436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74568" y="34725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74568" y="3962995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874568" y="4461986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Fresh acquisition opportunities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6773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on converting returning buyers to loyal status through targeted engagement programs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24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Top-Rated Products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05006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87452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5648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67E9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7349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Gloves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96240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3.86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905006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287452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25648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67E9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27349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Sandals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96240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3.84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905006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287452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25648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67E9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27349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Boots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96240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3.82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149572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793790" y="511909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48094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67E9"/>
          </a:solidFill>
          <a:ln/>
        </p:spPr>
      </p:sp>
      <p:sp>
        <p:nvSpPr>
          <p:cNvPr id="24" name="Text 22"/>
          <p:cNvSpPr/>
          <p:nvPr/>
        </p:nvSpPr>
        <p:spPr>
          <a:xfrm>
            <a:off x="3861614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716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Hat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20696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3.80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149572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7428548" y="511909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2298" y="48094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67E9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6371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5716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Skirt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20696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3.78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030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0802" y="3053953"/>
            <a:ext cx="5164574" cy="625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Subscription Analysis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00802" y="4180165"/>
            <a:ext cx="2503051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Subscribers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00802" y="4693087"/>
            <a:ext cx="637020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1,053 customers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00802" y="5083493"/>
            <a:ext cx="637020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$59.49 average spend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00802" y="5473898"/>
            <a:ext cx="637020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$62,645 total revenue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00802" y="5994440"/>
            <a:ext cx="2503051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Non-Subscribers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00802" y="6507361"/>
            <a:ext cx="637020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2,847 customers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00802" y="6897767"/>
            <a:ext cx="637020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$59.87 average spend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00802" y="7288173"/>
            <a:ext cx="637020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$170,436 total revenue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7567017" y="4205288"/>
            <a:ext cx="6370201" cy="1491496"/>
          </a:xfrm>
          <a:prstGeom prst="roundRect">
            <a:avLst>
              <a:gd name="adj" fmla="val 5639"/>
            </a:avLst>
          </a:prstGeom>
          <a:solidFill>
            <a:srgbClr val="BBC6F7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161" y="4493657"/>
            <a:ext cx="250269" cy="200144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8217575" y="4455438"/>
            <a:ext cx="5519499" cy="961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Key Finding: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Similar spending patterns between groups, but massive untapped subscription potential with 73% non-subscribers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3667"/>
            <a:ext cx="70892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Discount Strategy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89421"/>
            <a:ext cx="3346966" cy="283488"/>
          </a:xfrm>
          <a:prstGeom prst="roundRect">
            <a:avLst>
              <a:gd name="adj" fmla="val 3360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2989421"/>
            <a:ext cx="1673423" cy="283488"/>
          </a:xfrm>
          <a:prstGeom prst="roundRect">
            <a:avLst>
              <a:gd name="adj" fmla="val 33606"/>
            </a:avLst>
          </a:prstGeom>
          <a:solidFill>
            <a:srgbClr val="4967E9"/>
          </a:solidFill>
          <a:ln/>
        </p:spPr>
      </p:sp>
      <p:sp>
        <p:nvSpPr>
          <p:cNvPr id="5" name="Text 3"/>
          <p:cNvSpPr/>
          <p:nvPr/>
        </p:nvSpPr>
        <p:spPr>
          <a:xfrm>
            <a:off x="4310777" y="2989421"/>
            <a:ext cx="64162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50%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562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Hat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0466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Highest discount rate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35893" y="2989421"/>
            <a:ext cx="3020973" cy="283488"/>
          </a:xfrm>
          <a:prstGeom prst="roundRect">
            <a:avLst>
              <a:gd name="adj" fmla="val 3360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35893" y="2989421"/>
            <a:ext cx="1500188" cy="283488"/>
          </a:xfrm>
          <a:prstGeom prst="roundRect">
            <a:avLst>
              <a:gd name="adj" fmla="val 33606"/>
            </a:avLst>
          </a:prstGeom>
          <a:solidFill>
            <a:srgbClr val="4967E9"/>
          </a:solidFill>
          <a:ln/>
        </p:spPr>
      </p:sp>
      <p:sp>
        <p:nvSpPr>
          <p:cNvPr id="10" name="Text 8"/>
          <p:cNvSpPr/>
          <p:nvPr/>
        </p:nvSpPr>
        <p:spPr>
          <a:xfrm>
            <a:off x="8426887" y="2989421"/>
            <a:ext cx="96762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49.66%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35893" y="35562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Sneakers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9677995" y="2989421"/>
            <a:ext cx="3016687" cy="283488"/>
          </a:xfrm>
          <a:prstGeom prst="roundRect">
            <a:avLst>
              <a:gd name="adj" fmla="val 3360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77995" y="2989421"/>
            <a:ext cx="1480185" cy="283488"/>
          </a:xfrm>
          <a:prstGeom prst="roundRect">
            <a:avLst>
              <a:gd name="adj" fmla="val 33606"/>
            </a:avLst>
          </a:prstGeom>
          <a:solidFill>
            <a:srgbClr val="4967E9"/>
          </a:solidFill>
          <a:ln/>
        </p:spPr>
      </p:sp>
      <p:sp>
        <p:nvSpPr>
          <p:cNvPr id="14" name="Text 12"/>
          <p:cNvSpPr/>
          <p:nvPr/>
        </p:nvSpPr>
        <p:spPr>
          <a:xfrm>
            <a:off x="12864703" y="2989421"/>
            <a:ext cx="97190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49.07%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77995" y="35562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Coat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793790" y="4976574"/>
            <a:ext cx="3130272" cy="283488"/>
          </a:xfrm>
          <a:prstGeom prst="roundRect">
            <a:avLst>
              <a:gd name="adj" fmla="val 3360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93790" y="4976574"/>
            <a:ext cx="1507808" cy="283488"/>
          </a:xfrm>
          <a:prstGeom prst="roundRect">
            <a:avLst>
              <a:gd name="adj" fmla="val 33606"/>
            </a:avLst>
          </a:prstGeom>
          <a:solidFill>
            <a:srgbClr val="4967E9"/>
          </a:solidFill>
          <a:ln/>
        </p:spPr>
      </p:sp>
      <p:sp>
        <p:nvSpPr>
          <p:cNvPr id="18" name="Text 16"/>
          <p:cNvSpPr/>
          <p:nvPr/>
        </p:nvSpPr>
        <p:spPr>
          <a:xfrm>
            <a:off x="4094083" y="4976574"/>
            <a:ext cx="85832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48.17%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93790" y="5543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Sweater</a:t>
            </a:r>
            <a:endParaRPr lang="en-US" sz="2200" dirty="0"/>
          </a:p>
        </p:txBody>
      </p:sp>
      <p:sp>
        <p:nvSpPr>
          <p:cNvPr id="20" name="Shape 18"/>
          <p:cNvSpPr/>
          <p:nvPr/>
        </p:nvSpPr>
        <p:spPr>
          <a:xfrm>
            <a:off x="5235893" y="4976574"/>
            <a:ext cx="3109317" cy="283488"/>
          </a:xfrm>
          <a:prstGeom prst="roundRect">
            <a:avLst>
              <a:gd name="adj" fmla="val 3360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235893" y="4976574"/>
            <a:ext cx="1472803" cy="283488"/>
          </a:xfrm>
          <a:prstGeom prst="roundRect">
            <a:avLst>
              <a:gd name="adj" fmla="val 33606"/>
            </a:avLst>
          </a:prstGeom>
          <a:solidFill>
            <a:srgbClr val="4967E9"/>
          </a:solidFill>
          <a:ln/>
        </p:spPr>
      </p:sp>
      <p:sp>
        <p:nvSpPr>
          <p:cNvPr id="22" name="Text 20"/>
          <p:cNvSpPr/>
          <p:nvPr/>
        </p:nvSpPr>
        <p:spPr>
          <a:xfrm>
            <a:off x="8515231" y="4976574"/>
            <a:ext cx="87927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47.37%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5235893" y="5543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Pants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793790" y="61529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839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used discounts but spent above average—strategic pricing opportunity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230630"/>
            <a:ext cx="10134600" cy="57683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2025-12-14T14:21:35Z</dcterms:created>
  <dcterms:modified xsi:type="dcterms:W3CDTF">2025-12-14T14:21:35Z</dcterms:modified>
</cp:coreProperties>
</file>